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3"/>
  </p:notesMasterIdLst>
  <p:handoutMasterIdLst>
    <p:handoutMasterId r:id="rId14"/>
  </p:handoutMasterIdLst>
  <p:sldIdLst>
    <p:sldId id="444" r:id="rId5"/>
    <p:sldId id="452" r:id="rId6"/>
    <p:sldId id="510" r:id="rId7"/>
    <p:sldId id="473" r:id="rId8"/>
    <p:sldId id="509" r:id="rId9"/>
    <p:sldId id="514" r:id="rId10"/>
    <p:sldId id="512" r:id="rId11"/>
    <p:sldId id="458" r:id="rId12"/>
  </p:sldIdLst>
  <p:sldSz cx="13439775" cy="7561263"/>
  <p:notesSz cx="9942513" cy="68119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0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00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00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001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00146" algn="l" defTabSz="12000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00176" algn="l" defTabSz="12000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00205" algn="l" defTabSz="12000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00234" algn="l" defTabSz="120005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3D7"/>
    <a:srgbClr val="83C937"/>
    <a:srgbClr val="74B230"/>
    <a:srgbClr val="00466B"/>
    <a:srgbClr val="067F2D"/>
    <a:srgbClr val="FFFF66"/>
    <a:srgbClr val="AF0814"/>
    <a:srgbClr val="638600"/>
    <a:srgbClr val="C4FF1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5675" autoAdjust="0"/>
  </p:normalViewPr>
  <p:slideViewPr>
    <p:cSldViewPr>
      <p:cViewPr varScale="1">
        <p:scale>
          <a:sx n="100" d="100"/>
          <a:sy n="100" d="100"/>
        </p:scale>
        <p:origin x="150" y="78"/>
      </p:cViewPr>
      <p:guideLst>
        <p:guide orient="horz" pos="2382"/>
        <p:guide pos="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6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5385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931" y="1"/>
            <a:ext cx="4306983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9934"/>
            <a:ext cx="4305385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931" y="6469934"/>
            <a:ext cx="4306983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899AB0A0-41B7-47C2-BD88-D26398F4DD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97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582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defTabSz="916220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333" y="1"/>
            <a:ext cx="4308581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 defTabSz="916220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6688" y="511175"/>
            <a:ext cx="4537075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14" y="3235762"/>
            <a:ext cx="7956887" cy="306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9934"/>
            <a:ext cx="4308582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defTabSz="916220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333" y="6469934"/>
            <a:ext cx="4308581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 defTabSz="916220">
              <a:defRPr sz="1100">
                <a:cs typeface="+mn-cs"/>
              </a:defRPr>
            </a:lvl1pPr>
          </a:lstStyle>
          <a:p>
            <a:pPr>
              <a:defRPr/>
            </a:pPr>
            <a:fld id="{63139D24-F888-4758-ACA4-3321EF8B31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4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002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0005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000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0011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00146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0176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0205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0234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OEE (Overall Equipment </a:t>
            </a:r>
            <a:r>
              <a:rPr lang="de-DE" dirty="0" err="1"/>
              <a:t>Effectiveness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23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A03B47-1DC3-2BE4-3801-80F909F35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55" y="6372919"/>
            <a:ext cx="3312000" cy="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8AF85D3-C20A-7257-90D9-1D6CCE88D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5" y="493514"/>
            <a:ext cx="3659610" cy="8693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0F3006-BA1F-0541-EC2C-150579845D8F}"/>
              </a:ext>
            </a:extLst>
          </p:cNvPr>
          <p:cNvSpPr txBox="1">
            <a:spLocks/>
          </p:cNvSpPr>
          <p:nvPr userDrawn="1"/>
        </p:nvSpPr>
        <p:spPr>
          <a:xfrm>
            <a:off x="599207" y="1455759"/>
            <a:ext cx="10873208" cy="5445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5pPr>
            <a:lvl6pPr marL="60002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6pPr>
            <a:lvl7pPr marL="120005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7pPr>
            <a:lvl8pPr marL="18000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8pPr>
            <a:lvl9pPr marL="240011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Solid, rapid and efficient adoption of Data, AI &amp; Robotics applications in production</a:t>
            </a:r>
            <a:endParaRPr lang="de-AT" sz="14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ight Triangle 6">
            <a:extLst>
              <a:ext uri="{FF2B5EF4-FFF2-40B4-BE49-F238E27FC236}">
                <a16:creationId xmlns:a16="http://schemas.microsoft.com/office/drawing/2014/main" id="{9AB28A43-C40C-7203-1CE3-1CD3E3840001}"/>
              </a:ext>
            </a:extLst>
          </p:cNvPr>
          <p:cNvSpPr/>
          <p:nvPr userDrawn="1"/>
        </p:nvSpPr>
        <p:spPr bwMode="auto">
          <a:xfrm>
            <a:off x="72008" y="4501151"/>
            <a:ext cx="5063703" cy="2592288"/>
          </a:xfrm>
          <a:prstGeom prst="rtTriangle">
            <a:avLst/>
          </a:prstGeom>
          <a:solidFill>
            <a:srgbClr val="275A6F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  <p15:guide id="3" pos="287" userDrawn="1">
          <p15:clr>
            <a:srgbClr val="FBAE40"/>
          </p15:clr>
        </p15:guide>
        <p15:guide id="4" pos="82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207" y="180231"/>
            <a:ext cx="9577064" cy="504056"/>
          </a:xfrm>
          <a:prstGeom prst="rect">
            <a:avLst/>
          </a:prstGeom>
        </p:spPr>
        <p:txBody>
          <a:bodyPr lIns="0" tIns="0" bIns="0" anchor="ctr"/>
          <a:lstStyle>
            <a:lvl1pPr>
              <a:defRPr sz="24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81355" y="7237015"/>
            <a:ext cx="3175103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862295" y="7237015"/>
            <a:ext cx="5715185" cy="23817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de-AT" dirty="0" err="1"/>
              <a:t>SoliDAIR</a:t>
            </a:r>
            <a:r>
              <a:rPr lang="de-AT" dirty="0"/>
              <a:t> - GA n° 101120276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2117562" y="7237015"/>
            <a:ext cx="650224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99207" y="1066496"/>
            <a:ext cx="12619616" cy="5954495"/>
          </a:xfrm>
          <a:prstGeom prst="rect">
            <a:avLst/>
          </a:prstGeom>
        </p:spPr>
        <p:txBody>
          <a:bodyPr lIns="0"/>
          <a:lstStyle>
            <a:lvl1pPr>
              <a:defRPr sz="2000"/>
            </a:lvl1pPr>
            <a:lvl2pPr>
              <a:spcBef>
                <a:spcPts val="300"/>
              </a:spcBef>
              <a:spcAft>
                <a:spcPts val="300"/>
              </a:spcAft>
              <a:defRPr sz="2000"/>
            </a:lvl2pPr>
            <a:lvl3pPr marL="901700" indent="-279400">
              <a:spcBef>
                <a:spcPts val="300"/>
              </a:spcBef>
              <a:spcAft>
                <a:spcPts val="300"/>
              </a:spcAft>
              <a:defRPr sz="2000"/>
            </a:lvl3pPr>
            <a:lvl4pPr marL="1168400" indent="-2667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2000">
                <a:latin typeface="+mn-lt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CD17209-F011-4D0A-A31F-61E3C7ECED1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756295"/>
            <a:ext cx="10176272" cy="0"/>
          </a:xfrm>
          <a:prstGeom prst="line">
            <a:avLst/>
          </a:prstGeom>
          <a:ln>
            <a:solidFill>
              <a:srgbClr val="1DB3D7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541BC2B-0D4E-E88B-CD2D-C5F2AA83D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63" y="86072"/>
            <a:ext cx="3082412" cy="7322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207" y="180231"/>
            <a:ext cx="9577064" cy="504056"/>
          </a:xfrm>
          <a:prstGeom prst="rect">
            <a:avLst/>
          </a:prstGeom>
        </p:spPr>
        <p:txBody>
          <a:bodyPr lIns="0" tIns="0" bIns="0" anchor="ctr"/>
          <a:lstStyle>
            <a:lvl1pPr>
              <a:defRPr sz="24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81355" y="7237015"/>
            <a:ext cx="3175103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862295" y="7237015"/>
            <a:ext cx="5715185" cy="23817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de-AT" dirty="0" err="1"/>
              <a:t>SoliDAIR</a:t>
            </a:r>
            <a:r>
              <a:rPr lang="de-AT" dirty="0"/>
              <a:t> - GA n° 101120276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2117562" y="7237015"/>
            <a:ext cx="650224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AE45F61-7DA9-A340-E530-2F564EEA282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756295"/>
            <a:ext cx="10176272" cy="0"/>
          </a:xfrm>
          <a:prstGeom prst="line">
            <a:avLst/>
          </a:prstGeom>
          <a:ln>
            <a:solidFill>
              <a:srgbClr val="1DB3D7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355AE32E-4BDE-D05D-BC82-7A501B0A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63" y="86072"/>
            <a:ext cx="3082412" cy="7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377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207" y="180231"/>
            <a:ext cx="9577064" cy="504056"/>
          </a:xfrm>
          <a:prstGeom prst="rect">
            <a:avLst/>
          </a:prstGeom>
        </p:spPr>
        <p:txBody>
          <a:bodyPr lIns="0" tIns="0" bIns="0" anchor="ctr"/>
          <a:lstStyle>
            <a:lvl1pPr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 bwMode="auto">
          <a:xfrm>
            <a:off x="581355" y="684287"/>
            <a:ext cx="9594916" cy="3067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99207" y="1066496"/>
            <a:ext cx="7560840" cy="5954495"/>
          </a:xfrm>
          <a:prstGeom prst="rect">
            <a:avLst/>
          </a:prstGeom>
        </p:spPr>
        <p:txBody>
          <a:bodyPr lIns="0"/>
          <a:lstStyle>
            <a:lvl2pPr>
              <a:spcBef>
                <a:spcPts val="300"/>
              </a:spcBef>
              <a:spcAft>
                <a:spcPts val="300"/>
              </a:spcAft>
              <a:defRPr/>
            </a:lvl2pPr>
            <a:lvl3pPr marL="901700" indent="-279400">
              <a:spcBef>
                <a:spcPts val="300"/>
              </a:spcBef>
              <a:spcAft>
                <a:spcPts val="300"/>
              </a:spcAft>
              <a:defRPr/>
            </a:lvl3pPr>
            <a:lvl4pPr marL="1168400" indent="-2667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>
                <a:latin typeface="+mn-lt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294882" y="1066496"/>
            <a:ext cx="4932000" cy="291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6"/>
          </p:nvPr>
        </p:nvSpPr>
        <p:spPr>
          <a:xfrm>
            <a:off x="8294882" y="4104991"/>
            <a:ext cx="4932000" cy="291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841E747-2A28-4DCA-BF85-B37F2D7E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355" y="7237015"/>
            <a:ext cx="3175103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B9673A75-C833-4101-A1E8-A31D6E28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2295" y="7237015"/>
            <a:ext cx="5715185" cy="23817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de-AT" dirty="0" err="1"/>
              <a:t>SoliDAIR</a:t>
            </a:r>
            <a:r>
              <a:rPr lang="de-AT" dirty="0"/>
              <a:t> - GA n° 101120276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361B16B0-4853-4A6A-A3B8-F244B281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17562" y="7237015"/>
            <a:ext cx="650224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420365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FAC5-9234-ED68-08C0-6298856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25C6A-89A0-70F8-0DD7-D8696DB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/>
              <a:t>SoliDAIR</a:t>
            </a:r>
            <a:r>
              <a:rPr lang="de-AT" dirty="0"/>
              <a:t> - GA n° 101120276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0945D-5DAE-6370-2369-78A9FCE7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E59DB0D-4C59-1A41-85F5-0C072233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67" y="3093474"/>
            <a:ext cx="13439775" cy="5061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de-AT" sz="2400" dirty="0" err="1"/>
              <a:t>Thank</a:t>
            </a:r>
            <a:r>
              <a:rPr lang="de-AT" sz="2400" dirty="0"/>
              <a:t> </a:t>
            </a:r>
            <a:r>
              <a:rPr lang="de-AT" sz="2400" dirty="0" err="1"/>
              <a:t>you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your</a:t>
            </a:r>
            <a:r>
              <a:rPr lang="de-AT" sz="2400" dirty="0"/>
              <a:t> </a:t>
            </a:r>
            <a:r>
              <a:rPr lang="de-AT" sz="2400" dirty="0" err="1"/>
              <a:t>attention</a:t>
            </a:r>
            <a:r>
              <a:rPr lang="de-AT" sz="2400" dirty="0"/>
              <a:t>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320555-65F0-B0BF-5771-19C7D91F0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528" y="360351"/>
            <a:ext cx="3312000" cy="6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39B26B7-6297-D0A3-C075-884E77BDD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5" y="416487"/>
            <a:ext cx="3082412" cy="7322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F13F67-0737-0A1C-A772-F863026060B5}"/>
              </a:ext>
            </a:extLst>
          </p:cNvPr>
          <p:cNvSpPr txBox="1">
            <a:spLocks/>
          </p:cNvSpPr>
          <p:nvPr userDrawn="1"/>
        </p:nvSpPr>
        <p:spPr>
          <a:xfrm>
            <a:off x="497058" y="1232485"/>
            <a:ext cx="6730473" cy="5445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5pPr>
            <a:lvl6pPr marL="60002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6pPr>
            <a:lvl7pPr marL="120005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7pPr>
            <a:lvl8pPr marL="18000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8pPr>
            <a:lvl9pPr marL="240011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Solid, rapid and efficient adoption of Data, AI &amp; Robotics applications in production</a:t>
            </a:r>
            <a:endParaRPr lang="de-AT" sz="14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1C5947F-7096-BB22-7602-4BB08108E4C0}"/>
              </a:ext>
            </a:extLst>
          </p:cNvPr>
          <p:cNvGrpSpPr/>
          <p:nvPr userDrawn="1"/>
        </p:nvGrpSpPr>
        <p:grpSpPr>
          <a:xfrm>
            <a:off x="2027331" y="4277484"/>
            <a:ext cx="9513684" cy="2051294"/>
            <a:chOff x="1339158" y="2239081"/>
            <a:chExt cx="9513684" cy="2051294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EB8F78E-354F-8CBE-078C-E425FBA4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58" y="2569028"/>
              <a:ext cx="1862117" cy="53901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E2D370D-C245-B10C-AC72-5C10977E9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110" y="2545864"/>
              <a:ext cx="1336910" cy="464189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F934269-DAF5-28BF-8AFF-7AEF6B1B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670" y="2373020"/>
              <a:ext cx="1232157" cy="637033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789B82E-B0B2-691F-9783-FA5AE0858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805" y="2545864"/>
              <a:ext cx="1400569" cy="438238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DFD8EA0-6DB1-C781-8E64-95595E21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58" y="3749961"/>
              <a:ext cx="1526067" cy="24264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517D07E-4A4A-2133-1468-22A7546EE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256" y="3763935"/>
              <a:ext cx="2042487" cy="25703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699FD1DF-0178-2032-E5D9-029A58121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131" y="3639338"/>
              <a:ext cx="1317723" cy="506226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D658678-F940-6954-8C97-A91437DAB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242" y="3677328"/>
              <a:ext cx="2101393" cy="525349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3732F756-6541-28E5-0FD7-E5FEC11B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527" y="3639338"/>
              <a:ext cx="1139315" cy="651037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C89BCE6-73C0-66E7-42AB-AFDCC6112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574" y="2239081"/>
              <a:ext cx="2003484" cy="904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2267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AB344A6-905E-48B5-91F3-A84E0234EB49}"/>
              </a:ext>
            </a:extLst>
          </p:cNvPr>
          <p:cNvCxnSpPr/>
          <p:nvPr userDrawn="1"/>
        </p:nvCxnSpPr>
        <p:spPr bwMode="auto">
          <a:xfrm>
            <a:off x="0" y="7165007"/>
            <a:ext cx="13439775" cy="0"/>
          </a:xfrm>
          <a:prstGeom prst="line">
            <a:avLst/>
          </a:prstGeom>
          <a:ln>
            <a:solidFill>
              <a:srgbClr val="1DB3D7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12AA463C-DC33-4073-814A-1284D1B31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355" y="7237015"/>
            <a:ext cx="3175103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371ADD4-53DA-4F8A-B7EA-C694EC042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2295" y="7237015"/>
            <a:ext cx="5715185" cy="238176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de-AT"/>
              <a:t>SoliDAIR - GA n° 101120276</a:t>
            </a:r>
            <a:endParaRPr lang="de-AT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A41013ED-F4A5-477D-B6AC-BC98C92CE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17562" y="7237015"/>
            <a:ext cx="650224" cy="2381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744" r:id="rId3"/>
    <p:sldLayoutId id="2147483700" r:id="rId4"/>
    <p:sldLayoutId id="2147483743" r:id="rId5"/>
  </p:sldLayoutIdLst>
  <p:transition spd="slow">
    <p:wip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5pPr>
      <a:lvl6pPr marL="600029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6pPr>
      <a:lvl7pPr marL="1200059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7pPr>
      <a:lvl8pPr marL="1800088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8pPr>
      <a:lvl9pPr marL="2400117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9pPr>
    </p:titleStyle>
    <p:bodyStyle>
      <a:lvl1pPr marL="285750" indent="-285750" algn="l" rtl="0" eaLnBrk="1" fontAlgn="base" hangingPunct="1">
        <a:lnSpc>
          <a:spcPct val="100000"/>
        </a:lnSpc>
        <a:spcBef>
          <a:spcPts val="1575"/>
        </a:spcBef>
        <a:spcAft>
          <a:spcPts val="0"/>
        </a:spcAft>
        <a:buClrTx/>
        <a:buFont typeface="Wingdings" pitchFamily="2" charset="2"/>
        <a:buNone/>
        <a:defRPr lang="de-DE" sz="1600" b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6362" indent="-285750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Wingdings" pitchFamily="2" charset="2"/>
        <a:buChar char="§"/>
        <a:defRPr lang="de-DE" sz="1600" dirty="0" smtClean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703512" indent="-3429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itchFamily="34" charset="0"/>
        <a:buChar char="•"/>
        <a:defRPr lang="de-AT" sz="14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703512" indent="-342900" algn="l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703512" indent="-342900" algn="l" defTabSz="1300063" rtl="0" eaLnBrk="1" fontAlgn="base" hangingPunct="1">
        <a:lnSpc>
          <a:spcPct val="100000"/>
        </a:lnSpc>
        <a:spcBef>
          <a:spcPts val="525"/>
        </a:spcBef>
        <a:spcAft>
          <a:spcPct val="0"/>
        </a:spcAft>
        <a:buClrTx/>
        <a:buFont typeface="Arial" pitchFamily="34" charset="0"/>
        <a:buChar char="•"/>
        <a:defRPr sz="1700">
          <a:solidFill>
            <a:schemeClr val="tx1"/>
          </a:solidFill>
          <a:latin typeface="Arial Narrow" pitchFamily="34" charset="0"/>
        </a:defRPr>
      </a:lvl5pPr>
      <a:lvl6pPr marL="3300161" indent="-300015" algn="l" rtl="0" eaLnBrk="1" fontAlgn="base" hangingPunct="1">
        <a:spcBef>
          <a:spcPct val="20000"/>
        </a:spcBef>
        <a:spcAft>
          <a:spcPct val="0"/>
        </a:spcAft>
        <a:defRPr sz="1300">
          <a:solidFill>
            <a:srgbClr val="00466B"/>
          </a:solidFill>
          <a:latin typeface="Arial Narrow" pitchFamily="34" charset="0"/>
        </a:defRPr>
      </a:lvl6pPr>
      <a:lvl7pPr marL="3900190" indent="-300015" algn="l" rtl="0" eaLnBrk="1" fontAlgn="base" hangingPunct="1">
        <a:spcBef>
          <a:spcPct val="20000"/>
        </a:spcBef>
        <a:spcAft>
          <a:spcPct val="0"/>
        </a:spcAft>
        <a:defRPr sz="1300">
          <a:solidFill>
            <a:srgbClr val="00466B"/>
          </a:solidFill>
          <a:latin typeface="Arial Narrow" pitchFamily="34" charset="0"/>
        </a:defRPr>
      </a:lvl7pPr>
      <a:lvl8pPr marL="4500220" indent="-300015" algn="l" rtl="0" eaLnBrk="1" fontAlgn="base" hangingPunct="1">
        <a:spcBef>
          <a:spcPct val="20000"/>
        </a:spcBef>
        <a:spcAft>
          <a:spcPct val="0"/>
        </a:spcAft>
        <a:defRPr sz="1300">
          <a:solidFill>
            <a:srgbClr val="00466B"/>
          </a:solidFill>
          <a:latin typeface="Arial Narrow" pitchFamily="34" charset="0"/>
        </a:defRPr>
      </a:lvl8pPr>
      <a:lvl9pPr marL="5100249" indent="-300015" algn="l" rtl="0" eaLnBrk="1" fontAlgn="base" hangingPunct="1">
        <a:spcBef>
          <a:spcPct val="20000"/>
        </a:spcBef>
        <a:spcAft>
          <a:spcPct val="0"/>
        </a:spcAft>
        <a:defRPr sz="1300">
          <a:solidFill>
            <a:srgbClr val="00466B"/>
          </a:solidFill>
          <a:latin typeface="Arial Narrow" pitchFamily="34" charset="0"/>
        </a:defRPr>
      </a:lvl9pPr>
    </p:bodyStyle>
    <p:otherStyle>
      <a:defPPr>
        <a:defRPr lang="de-DE"/>
      </a:defPPr>
      <a:lvl1pPr marL="0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29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59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88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117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0146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176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0205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0234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4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CA65C4B-E763-557F-DFA7-1624A24AB24D}"/>
              </a:ext>
            </a:extLst>
          </p:cNvPr>
          <p:cNvSpPr txBox="1">
            <a:spLocks/>
          </p:cNvSpPr>
          <p:nvPr/>
        </p:nvSpPr>
        <p:spPr>
          <a:xfrm>
            <a:off x="167159" y="6156895"/>
            <a:ext cx="9361040" cy="864096"/>
          </a:xfrm>
          <a:prstGeom prst="rect">
            <a:avLst/>
          </a:prstGeom>
        </p:spPr>
        <p:txBody>
          <a:bodyPr/>
          <a:lstStyle>
            <a:lvl1pPr marL="350017" indent="-350017" algn="l" rtl="0" eaLnBrk="1" fontAlgn="base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Tx/>
              <a:buFont typeface="Wingdings" pitchFamily="2" charset="2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529" indent="-250012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35463" indent="-32293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62552" indent="-20001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300063" indent="-187509" algn="l" defTabSz="1300063" rtl="0" eaLnBrk="1" fontAlgn="base" hangingPunct="1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3300161" indent="-300015" algn="l" rtl="0" eaLnBrk="1" fontAlgn="base" hangingPunct="1">
              <a:spcBef>
                <a:spcPct val="20000"/>
              </a:spcBef>
              <a:spcAft>
                <a:spcPct val="0"/>
              </a:spcAft>
              <a:defRPr sz="1300">
                <a:solidFill>
                  <a:srgbClr val="00466B"/>
                </a:solidFill>
                <a:latin typeface="Arial Narrow" pitchFamily="34" charset="0"/>
              </a:defRPr>
            </a:lvl6pPr>
            <a:lvl7pPr marL="3900190" indent="-300015" algn="l" rtl="0" eaLnBrk="1" fontAlgn="base" hangingPunct="1">
              <a:spcBef>
                <a:spcPct val="20000"/>
              </a:spcBef>
              <a:spcAft>
                <a:spcPct val="0"/>
              </a:spcAft>
              <a:defRPr sz="1300">
                <a:solidFill>
                  <a:srgbClr val="00466B"/>
                </a:solidFill>
                <a:latin typeface="Arial Narrow" pitchFamily="34" charset="0"/>
              </a:defRPr>
            </a:lvl7pPr>
            <a:lvl8pPr marL="4500220" indent="-300015" algn="l" rtl="0" eaLnBrk="1" fontAlgn="base" hangingPunct="1">
              <a:spcBef>
                <a:spcPct val="20000"/>
              </a:spcBef>
              <a:spcAft>
                <a:spcPct val="0"/>
              </a:spcAft>
              <a:defRPr sz="1300">
                <a:solidFill>
                  <a:srgbClr val="00466B"/>
                </a:solidFill>
                <a:latin typeface="Arial Narrow" pitchFamily="34" charset="0"/>
              </a:defRPr>
            </a:lvl8pPr>
            <a:lvl9pPr marL="5100249" indent="-300015" algn="l" rtl="0" eaLnBrk="1" fontAlgn="base" hangingPunct="1">
              <a:spcBef>
                <a:spcPct val="20000"/>
              </a:spcBef>
              <a:spcAft>
                <a:spcPct val="0"/>
              </a:spcAft>
              <a:defRPr sz="1300">
                <a:solidFill>
                  <a:srgbClr val="00466B"/>
                </a:solidFill>
                <a:latin typeface="Arial Narrow" pitchFamily="34" charset="0"/>
              </a:defRPr>
            </a:lvl9pPr>
          </a:lstStyle>
          <a:p>
            <a:r>
              <a:rPr lang="de-AT" sz="1800" kern="0" dirty="0">
                <a:solidFill>
                  <a:schemeClr val="bg1"/>
                </a:solidFill>
              </a:rPr>
              <a:t>Date – </a:t>
            </a:r>
            <a:r>
              <a:rPr lang="de-AT" sz="1800" kern="0" dirty="0" err="1">
                <a:solidFill>
                  <a:schemeClr val="bg1"/>
                </a:solidFill>
              </a:rPr>
              <a:t>Speaker‘s</a:t>
            </a:r>
            <a:r>
              <a:rPr lang="de-AT" sz="1800" kern="0" dirty="0">
                <a:solidFill>
                  <a:schemeClr val="bg1"/>
                </a:solidFill>
              </a:rPr>
              <a:t> </a:t>
            </a:r>
            <a:r>
              <a:rPr lang="de-AT" sz="1800" kern="0" dirty="0" err="1">
                <a:solidFill>
                  <a:schemeClr val="bg1"/>
                </a:solidFill>
              </a:rPr>
              <a:t>name</a:t>
            </a:r>
            <a:endParaRPr lang="de-AT" sz="1800" kern="0" dirty="0">
              <a:solidFill>
                <a:schemeClr val="bg1"/>
              </a:solidFill>
            </a:endParaRPr>
          </a:p>
          <a:p>
            <a:r>
              <a:rPr lang="de-AT" sz="1800" kern="0" dirty="0">
                <a:solidFill>
                  <a:schemeClr val="bg1"/>
                </a:solidFill>
              </a:rPr>
              <a:t>Organisation</a:t>
            </a:r>
          </a:p>
          <a:p>
            <a:endParaRPr lang="en-GB" kern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EC9030-45E7-8EC7-205E-6D6B49F6004B}"/>
              </a:ext>
            </a:extLst>
          </p:cNvPr>
          <p:cNvSpPr txBox="1">
            <a:spLocks/>
          </p:cNvSpPr>
          <p:nvPr/>
        </p:nvSpPr>
        <p:spPr>
          <a:xfrm>
            <a:off x="1391295" y="2948033"/>
            <a:ext cx="10873208" cy="5445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466B"/>
                </a:solidFill>
                <a:latin typeface="Arial" charset="0"/>
              </a:defRPr>
            </a:lvl5pPr>
            <a:lvl6pPr marL="60002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6pPr>
            <a:lvl7pPr marL="120005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7pPr>
            <a:lvl8pPr marL="18000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8pPr>
            <a:lvl9pPr marL="240011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kern="0" dirty="0" err="1"/>
              <a:t>SoliDAIR</a:t>
            </a:r>
            <a:endParaRPr lang="en-US" sz="2800" kern="0" dirty="0"/>
          </a:p>
          <a:p>
            <a:pPr algn="ctr"/>
            <a:r>
              <a:rPr lang="en-US" sz="2800" kern="0" dirty="0"/>
              <a:t>General presentation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4699317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9AC4-34B1-D234-B764-B1370599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call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A5D65-5328-2873-5416-C9BDA1D4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A0589-14F6-6251-3B99-83A4F048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2294" y="7261944"/>
            <a:ext cx="5715185" cy="238176"/>
          </a:xfrm>
        </p:spPr>
        <p:txBody>
          <a:bodyPr/>
          <a:lstStyle/>
          <a:p>
            <a:r>
              <a:rPr lang="de-AT" dirty="0" err="1"/>
              <a:t>SoliDAIR</a:t>
            </a:r>
            <a:r>
              <a:rPr lang="de-AT" dirty="0"/>
              <a:t> - GA n° 101120276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478D7-DDCF-76DE-FC42-1451209E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DC4456-26C1-60A8-31E0-FC24C3BB5E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Clr>
                <a:srgbClr val="83C937"/>
              </a:buClr>
            </a:pPr>
            <a:endParaRPr lang="en-GB" sz="2000" dirty="0"/>
          </a:p>
          <a:p>
            <a:pPr marL="0" indent="0" algn="ctr">
              <a:buClr>
                <a:srgbClr val="83C937"/>
              </a:buClr>
            </a:pPr>
            <a:endParaRPr lang="en-GB" dirty="0"/>
          </a:p>
          <a:p>
            <a:pPr marL="0" indent="0" algn="ctr">
              <a:buClr>
                <a:srgbClr val="83C937"/>
              </a:buClr>
            </a:pPr>
            <a:r>
              <a:rPr lang="en-GB" sz="2000" dirty="0"/>
              <a:t>Call topic: </a:t>
            </a:r>
            <a:r>
              <a:rPr lang="en-US" sz="2000" b="0" dirty="0"/>
              <a:t>HORIZON-CL4-2022-DIGITAL-EMERGING-02-05 - AI, Data and Robotics for Industry </a:t>
            </a:r>
            <a:r>
              <a:rPr lang="en-US" sz="2000" b="0" dirty="0" err="1"/>
              <a:t>optimisation</a:t>
            </a:r>
            <a:r>
              <a:rPr lang="en-US" sz="2000" b="0" dirty="0"/>
              <a:t> </a:t>
            </a:r>
          </a:p>
          <a:p>
            <a:pPr marL="0" indent="0" algn="ctr">
              <a:buClr>
                <a:srgbClr val="83C937"/>
              </a:buClr>
            </a:pPr>
            <a:r>
              <a:rPr lang="en-GB" sz="2000" dirty="0"/>
              <a:t>Type of Action: </a:t>
            </a:r>
            <a:r>
              <a:rPr lang="en-GB" sz="2000" b="0" dirty="0"/>
              <a:t>HORIZON-IA</a:t>
            </a:r>
          </a:p>
          <a:p>
            <a:pPr marL="0" indent="0" algn="ctr">
              <a:buClr>
                <a:srgbClr val="83C937"/>
              </a:buClr>
            </a:pPr>
            <a:r>
              <a:rPr lang="en-GB" sz="2000" dirty="0"/>
              <a:t>Start date: </a:t>
            </a:r>
            <a:r>
              <a:rPr lang="en-GB" sz="2000" b="0" dirty="0"/>
              <a:t>01/10/2023</a:t>
            </a:r>
          </a:p>
          <a:p>
            <a:pPr marL="0" indent="0" algn="ctr">
              <a:buClr>
                <a:srgbClr val="83C937"/>
              </a:buClr>
            </a:pPr>
            <a:r>
              <a:rPr lang="en-GB" sz="2000" dirty="0"/>
              <a:t>Duration: </a:t>
            </a:r>
            <a:r>
              <a:rPr lang="en-GB" sz="2000" b="0" dirty="0"/>
              <a:t>36 Months</a:t>
            </a:r>
          </a:p>
          <a:p>
            <a:pPr marL="0" indent="0" algn="ctr">
              <a:buClr>
                <a:srgbClr val="83C937"/>
              </a:buClr>
            </a:pPr>
            <a:r>
              <a:rPr lang="en-GB" sz="2000" dirty="0"/>
              <a:t>Budget: </a:t>
            </a:r>
            <a:r>
              <a:rPr lang="en-GB" sz="2000" b="0" dirty="0"/>
              <a:t>€ 2 988 331,76</a:t>
            </a:r>
          </a:p>
          <a:p>
            <a:pPr marL="0" indent="0" algn="ctr">
              <a:buClr>
                <a:srgbClr val="83C937"/>
              </a:buClr>
            </a:pPr>
            <a:r>
              <a:rPr lang="en-GB" sz="2000" dirty="0"/>
              <a:t>Coordinator: </a:t>
            </a:r>
            <a:r>
              <a:rPr lang="en-GB" sz="2000" b="0" dirty="0"/>
              <a:t>Fraunhofer IPA</a:t>
            </a:r>
          </a:p>
          <a:p>
            <a:pPr marL="0" indent="0">
              <a:buClr>
                <a:srgbClr val="1DB3D7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9125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Ambition and Objectives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SoliDAIR - GA n° 101120276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29DD1"/>
                </a:solidFill>
              </a:rPr>
              <a:t>Ambition</a:t>
            </a:r>
          </a:p>
          <a:p>
            <a:pPr indent="0"/>
            <a:r>
              <a:rPr lang="en-US" sz="1800" b="0" dirty="0" err="1"/>
              <a:t>SoliDAIR</a:t>
            </a:r>
            <a:r>
              <a:rPr lang="en-US" sz="1800" b="0" dirty="0"/>
              <a:t> brings together </a:t>
            </a:r>
            <a:r>
              <a:rPr lang="en-US" sz="1800" dirty="0"/>
              <a:t>10</a:t>
            </a:r>
            <a:r>
              <a:rPr lang="en-US" sz="1800" b="0" dirty="0"/>
              <a:t> manufacturing, technological and research </a:t>
            </a:r>
            <a:r>
              <a:rPr lang="en-US" sz="1800" dirty="0"/>
              <a:t>experts</a:t>
            </a:r>
            <a:r>
              <a:rPr lang="en-US" sz="1800" b="0" dirty="0"/>
              <a:t> to </a:t>
            </a:r>
            <a:r>
              <a:rPr lang="en-US" sz="1800" dirty="0"/>
              <a:t>accelerate</a:t>
            </a:r>
            <a:r>
              <a:rPr lang="en-US" sz="1800" b="0" dirty="0"/>
              <a:t> the uptake of </a:t>
            </a:r>
            <a:r>
              <a:rPr lang="en-US" sz="1800" dirty="0"/>
              <a:t>AI</a:t>
            </a:r>
            <a:r>
              <a:rPr lang="en-US" sz="1800" b="0" dirty="0"/>
              <a:t> and </a:t>
            </a:r>
            <a:r>
              <a:rPr lang="en-US" sz="1800" dirty="0"/>
              <a:t>Robotics</a:t>
            </a:r>
            <a:r>
              <a:rPr lang="en-US" sz="1800" b="0" dirty="0"/>
              <a:t> in European manufacturing, while using </a:t>
            </a:r>
            <a:r>
              <a:rPr lang="en-US" sz="1800" dirty="0"/>
              <a:t>Data as an enabler</a:t>
            </a:r>
            <a:r>
              <a:rPr lang="en-US" sz="1800" b="0" dirty="0"/>
              <a:t>, by </a:t>
            </a:r>
            <a:r>
              <a:rPr lang="en-US" sz="1800" dirty="0"/>
              <a:t>co-developing and demonstrating tailored solutions </a:t>
            </a:r>
            <a:r>
              <a:rPr lang="en-US" sz="1800" b="0" dirty="0"/>
              <a:t>to </a:t>
            </a:r>
            <a:r>
              <a:rPr lang="en-US" sz="1800" b="0" dirty="0" err="1"/>
              <a:t>digitalise</a:t>
            </a:r>
            <a:r>
              <a:rPr lang="en-US" sz="1800" b="0" dirty="0"/>
              <a:t> and automate </a:t>
            </a:r>
            <a:r>
              <a:rPr lang="en-US" sz="1800" dirty="0"/>
              <a:t>visual inspection </a:t>
            </a:r>
            <a:r>
              <a:rPr lang="en-US" sz="1800" b="0" dirty="0"/>
              <a:t>and physical testing, enable </a:t>
            </a:r>
            <a:r>
              <a:rPr lang="en-US" sz="1800" dirty="0"/>
              <a:t>predictive quality control </a:t>
            </a:r>
            <a:r>
              <a:rPr lang="en-US" sz="1800" b="0" dirty="0"/>
              <a:t>and </a:t>
            </a:r>
            <a:r>
              <a:rPr lang="en-US" sz="1800" dirty="0"/>
              <a:t>process optimization </a:t>
            </a:r>
            <a:r>
              <a:rPr lang="en-US" sz="1800" b="0" dirty="0"/>
              <a:t>for automotive manufacturing, and extrapolating for wider application in similar industries.</a:t>
            </a:r>
          </a:p>
          <a:p>
            <a:pPr indent="0"/>
            <a:endParaRPr lang="en-US" sz="1400" b="0" dirty="0"/>
          </a:p>
          <a:p>
            <a:r>
              <a:rPr lang="en-US" dirty="0">
                <a:solidFill>
                  <a:srgbClr val="629DD1"/>
                </a:solidFill>
              </a:rPr>
              <a:t>Objectives</a:t>
            </a:r>
          </a:p>
          <a:p>
            <a:pPr indent="0"/>
            <a:endParaRPr lang="en-US" sz="1400" b="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78296" y="3928316"/>
          <a:ext cx="12957487" cy="2411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1864107412"/>
                    </a:ext>
                  </a:extLst>
                </a:gridCol>
                <a:gridCol w="11631607">
                  <a:extLst>
                    <a:ext uri="{9D8B030D-6E8A-4147-A177-3AD203B41FA5}">
                      <a16:colId xmlns:a16="http://schemas.microsoft.com/office/drawing/2014/main" val="2924526051"/>
                    </a:ext>
                  </a:extLst>
                </a:gridCol>
              </a:tblGrid>
              <a:tr h="662572">
                <a:tc>
                  <a:txBody>
                    <a:bodyPr/>
                    <a:lstStyle/>
                    <a:p>
                      <a:r>
                        <a:rPr lang="en-GB" sz="1600" b="1" dirty="0"/>
                        <a:t>Objective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Production</a:t>
                      </a:r>
                      <a:r>
                        <a:rPr lang="en-GB" sz="1600" b="0" dirty="0"/>
                        <a:t> processes are </a:t>
                      </a:r>
                      <a:r>
                        <a:rPr lang="en-GB" sz="1600" b="1" dirty="0"/>
                        <a:t>improved</a:t>
                      </a:r>
                      <a:r>
                        <a:rPr lang="en-GB" sz="1600" b="0" dirty="0"/>
                        <a:t> through </a:t>
                      </a:r>
                      <a:r>
                        <a:rPr lang="en-GB" sz="1600" b="1" dirty="0"/>
                        <a:t>digitalised &amp; automated quality control</a:t>
                      </a:r>
                      <a:r>
                        <a:rPr lang="en-GB" sz="1600" b="0" dirty="0"/>
                        <a:t> for high volume, high rate, and flexible manufacturing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10255"/>
                  </a:ext>
                </a:extLst>
              </a:tr>
              <a:tr h="662572">
                <a:tc>
                  <a:txBody>
                    <a:bodyPr/>
                    <a:lstStyle/>
                    <a:p>
                      <a:r>
                        <a:rPr lang="en-GB" sz="1600" b="1" dirty="0"/>
                        <a:t>Objective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00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Adaptable</a:t>
                      </a:r>
                      <a:r>
                        <a:rPr lang="en-GB" sz="1600" b="0" dirty="0"/>
                        <a:t> and </a:t>
                      </a:r>
                      <a:r>
                        <a:rPr lang="en-GB" sz="1600" b="1" dirty="0"/>
                        <a:t>replicable</a:t>
                      </a:r>
                      <a:r>
                        <a:rPr lang="en-GB" sz="1600" b="0" dirty="0"/>
                        <a:t> modules are developed with cutting edge, </a:t>
                      </a:r>
                      <a:r>
                        <a:rPr lang="en-GB" sz="1600" b="1" dirty="0"/>
                        <a:t>trustworthy</a:t>
                      </a:r>
                      <a:r>
                        <a:rPr lang="en-GB" sz="1600" b="0" dirty="0"/>
                        <a:t> and usable technologies in 3 functional themes: </a:t>
                      </a:r>
                      <a:r>
                        <a:rPr lang="en-GB" sz="1600" b="1" dirty="0"/>
                        <a:t>Visual AI</a:t>
                      </a:r>
                      <a:r>
                        <a:rPr lang="en-GB" sz="1600" b="0" dirty="0"/>
                        <a:t>, </a:t>
                      </a:r>
                      <a:r>
                        <a:rPr lang="en-GB" sz="1600" b="1" dirty="0"/>
                        <a:t>Data &amp; AI</a:t>
                      </a:r>
                      <a:r>
                        <a:rPr lang="en-GB" sz="1600" b="0" dirty="0"/>
                        <a:t>, and </a:t>
                      </a:r>
                      <a:r>
                        <a:rPr lang="en-GB" sz="1600" b="1" dirty="0"/>
                        <a:t>Robotics &amp; 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14504"/>
                  </a:ext>
                </a:extLst>
              </a:tr>
              <a:tr h="424283">
                <a:tc>
                  <a:txBody>
                    <a:bodyPr/>
                    <a:lstStyle/>
                    <a:p>
                      <a:r>
                        <a:rPr lang="en-GB" sz="1600" b="1" dirty="0"/>
                        <a:t>Objective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Competitiveness</a:t>
                      </a:r>
                      <a:r>
                        <a:rPr lang="en-GB" sz="1600" dirty="0"/>
                        <a:t> and </a:t>
                      </a:r>
                      <a:r>
                        <a:rPr lang="en-GB" sz="1600" b="1" dirty="0"/>
                        <a:t>sustainability</a:t>
                      </a:r>
                      <a:r>
                        <a:rPr lang="en-GB" sz="1600" dirty="0"/>
                        <a:t> of EU manufacturing companies is </a:t>
                      </a:r>
                      <a:r>
                        <a:rPr lang="en-GB" sz="1600" b="1" dirty="0"/>
                        <a:t>increased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45044"/>
                  </a:ext>
                </a:extLst>
              </a:tr>
              <a:tr h="662572">
                <a:tc>
                  <a:txBody>
                    <a:bodyPr/>
                    <a:lstStyle/>
                    <a:p>
                      <a:r>
                        <a:rPr lang="en-GB" sz="1600" b="1" dirty="0"/>
                        <a:t>Objective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Widespread </a:t>
                      </a:r>
                      <a:r>
                        <a:rPr lang="en-GB" sz="1600" b="1" dirty="0"/>
                        <a:t>adoption</a:t>
                      </a:r>
                      <a:r>
                        <a:rPr lang="en-GB" sz="1600" dirty="0"/>
                        <a:t> of European AI, Data &amp; Robotics technologies </a:t>
                      </a:r>
                      <a:r>
                        <a:rPr lang="en-GB" sz="1600" b="1" dirty="0"/>
                        <a:t>across EU manufacturing industries </a:t>
                      </a:r>
                      <a:r>
                        <a:rPr lang="en-GB" sz="1600" dirty="0"/>
                        <a:t>is facilitated and boosted to maximise the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84914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7788" y="6899275"/>
            <a:ext cx="509587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25621"/>
      </p:ext>
    </p:extLst>
  </p:cSld>
  <p:clrMapOvr>
    <a:masterClrMapping/>
  </p:clrMapOvr>
  <p:transition spd="slow" advTm="489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C4B9452C-1D83-11C8-A9C5-94EA57BFFD4A}"/>
              </a:ext>
            </a:extLst>
          </p:cNvPr>
          <p:cNvGraphicFramePr>
            <a:graphicFrameLocks noGrp="1"/>
          </p:cNvGraphicFramePr>
          <p:nvPr/>
        </p:nvGraphicFramePr>
        <p:xfrm>
          <a:off x="371251" y="2749863"/>
          <a:ext cx="12685340" cy="232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068">
                  <a:extLst>
                    <a:ext uri="{9D8B030D-6E8A-4147-A177-3AD203B41FA5}">
                      <a16:colId xmlns:a16="http://schemas.microsoft.com/office/drawing/2014/main" val="1550975629"/>
                    </a:ext>
                  </a:extLst>
                </a:gridCol>
                <a:gridCol w="2537068">
                  <a:extLst>
                    <a:ext uri="{9D8B030D-6E8A-4147-A177-3AD203B41FA5}">
                      <a16:colId xmlns:a16="http://schemas.microsoft.com/office/drawing/2014/main" val="1574078618"/>
                    </a:ext>
                  </a:extLst>
                </a:gridCol>
                <a:gridCol w="2537068">
                  <a:extLst>
                    <a:ext uri="{9D8B030D-6E8A-4147-A177-3AD203B41FA5}">
                      <a16:colId xmlns:a16="http://schemas.microsoft.com/office/drawing/2014/main" val="2091160668"/>
                    </a:ext>
                  </a:extLst>
                </a:gridCol>
                <a:gridCol w="2537068">
                  <a:extLst>
                    <a:ext uri="{9D8B030D-6E8A-4147-A177-3AD203B41FA5}">
                      <a16:colId xmlns:a16="http://schemas.microsoft.com/office/drawing/2014/main" val="4292305627"/>
                    </a:ext>
                  </a:extLst>
                </a:gridCol>
                <a:gridCol w="2537068">
                  <a:extLst>
                    <a:ext uri="{9D8B030D-6E8A-4147-A177-3AD203B41FA5}">
                      <a16:colId xmlns:a16="http://schemas.microsoft.com/office/drawing/2014/main" val="2246477972"/>
                    </a:ext>
                  </a:extLst>
                </a:gridCol>
              </a:tblGrid>
              <a:tr h="1163456"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 dirty="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431771"/>
                  </a:ext>
                </a:extLst>
              </a:tr>
              <a:tr h="1163456"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2500" dirty="0"/>
                    </a:p>
                  </a:txBody>
                  <a:tcPr marL="95322" marR="95322" marT="47661" marB="4766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879877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16C7C74-A702-058F-D8B6-71EC222D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Consortium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3A49C5-952C-E4DF-E7EC-625F41E2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4772E1-8A49-90CB-B1C7-1AD087E6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SoliDAIR - GA n° 101120276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29B04F-550A-E009-1533-D0D698F1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4</a:t>
            </a:fld>
            <a:endParaRPr lang="de-AT"/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C22DD2AB-C67F-206D-AA6A-4C5BBAAB7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8" t="26545" r="9758" b="21214"/>
          <a:stretch/>
        </p:blipFill>
        <p:spPr>
          <a:xfrm>
            <a:off x="638916" y="4005840"/>
            <a:ext cx="2021499" cy="725185"/>
          </a:xfrm>
          <a:prstGeom prst="rect">
            <a:avLst/>
          </a:prstGeom>
          <a:ln>
            <a:noFill/>
          </a:ln>
        </p:spPr>
      </p:pic>
      <p:pic>
        <p:nvPicPr>
          <p:cNvPr id="12" name="Grafik 8">
            <a:extLst>
              <a:ext uri="{FF2B5EF4-FFF2-40B4-BE49-F238E27FC236}">
                <a16:creationId xmlns:a16="http://schemas.microsoft.com/office/drawing/2014/main" id="{DDCB610D-3478-944F-70DE-9B735C6BD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914" y="4147830"/>
            <a:ext cx="2849932" cy="358644"/>
          </a:xfrm>
          <a:prstGeom prst="rect">
            <a:avLst/>
          </a:prstGeom>
          <a:ln>
            <a:noFill/>
          </a:ln>
        </p:spPr>
      </p:pic>
      <p:pic>
        <p:nvPicPr>
          <p:cNvPr id="13" name="Picture 4" descr="Partners - KYKLOS 4.0">
            <a:extLst>
              <a:ext uri="{FF2B5EF4-FFF2-40B4-BE49-F238E27FC236}">
                <a16:creationId xmlns:a16="http://schemas.microsoft.com/office/drawing/2014/main" id="{DF9F587D-8163-0A54-19CB-4483E01FB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7"/>
          <a:stretch/>
        </p:blipFill>
        <p:spPr bwMode="auto">
          <a:xfrm>
            <a:off x="6241346" y="3841885"/>
            <a:ext cx="1685729" cy="8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irtual Vehicle">
            <a:extLst>
              <a:ext uri="{FF2B5EF4-FFF2-40B4-BE49-F238E27FC236}">
                <a16:creationId xmlns:a16="http://schemas.microsoft.com/office/drawing/2014/main" id="{47F1A02D-735C-DECF-3B36-7D2D02DA2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75" y="4039830"/>
            <a:ext cx="2644894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7">
            <a:extLst>
              <a:ext uri="{FF2B5EF4-FFF2-40B4-BE49-F238E27FC236}">
                <a16:creationId xmlns:a16="http://schemas.microsoft.com/office/drawing/2014/main" id="{AA1CAEA3-81DA-72A4-C972-3ADA611EE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68" y="3913830"/>
            <a:ext cx="1481224" cy="817194"/>
          </a:xfrm>
          <a:prstGeom prst="rect">
            <a:avLst/>
          </a:prstGeom>
          <a:ln>
            <a:noFill/>
          </a:ln>
        </p:spPr>
      </p:pic>
      <p:grpSp>
        <p:nvGrpSpPr>
          <p:cNvPr id="6" name="Gruppieren 5"/>
          <p:cNvGrpSpPr/>
          <p:nvPr/>
        </p:nvGrpSpPr>
        <p:grpSpPr>
          <a:xfrm>
            <a:off x="883924" y="2654860"/>
            <a:ext cx="11418114" cy="1272161"/>
            <a:chOff x="479425" y="2657092"/>
            <a:chExt cx="11418114" cy="1272161"/>
          </a:xfrm>
        </p:grpSpPr>
        <p:pic>
          <p:nvPicPr>
            <p:cNvPr id="7" name="Grafik 7">
              <a:extLst>
                <a:ext uri="{FF2B5EF4-FFF2-40B4-BE49-F238E27FC236}">
                  <a16:creationId xmlns:a16="http://schemas.microsoft.com/office/drawing/2014/main" id="{DE44D53F-6949-A83A-BCBA-8D88549E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6826" y="2657092"/>
              <a:ext cx="1272161" cy="12721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587520C-E183-A2ED-3FFD-D3B4075DA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36799" y="2657092"/>
              <a:ext cx="1684817" cy="9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Bosch fertigt mehr Elektrowerkzeuge als je zuvor">
              <a:extLst>
                <a:ext uri="{FF2B5EF4-FFF2-40B4-BE49-F238E27FC236}">
                  <a16:creationId xmlns:a16="http://schemas.microsoft.com/office/drawing/2014/main" id="{E58AEDAF-1FFE-5FCC-80C8-6902F43C8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428" y="2749863"/>
              <a:ext cx="1690798" cy="95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UTFORCE Automations GmbH | LinkedIn">
              <a:extLst>
                <a:ext uri="{FF2B5EF4-FFF2-40B4-BE49-F238E27FC236}">
                  <a16:creationId xmlns:a16="http://schemas.microsoft.com/office/drawing/2014/main" id="{139D364F-4958-C692-56FA-182A040C5F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99" b="16621"/>
            <a:stretch/>
          </p:blipFill>
          <p:spPr bwMode="auto">
            <a:xfrm>
              <a:off x="10356574" y="2738069"/>
              <a:ext cx="1540965" cy="930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fik 4">
              <a:extLst>
                <a:ext uri="{FF2B5EF4-FFF2-40B4-BE49-F238E27FC236}">
                  <a16:creationId xmlns:a16="http://schemas.microsoft.com/office/drawing/2014/main" id="{B8BF0E38-E398-A0D6-00E3-F618D8862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726" t="30312" b="22958"/>
            <a:stretch/>
          </p:blipFill>
          <p:spPr>
            <a:xfrm>
              <a:off x="479425" y="3017386"/>
              <a:ext cx="2741052" cy="684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77788" y="6899275"/>
            <a:ext cx="509587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163"/>
      </p:ext>
    </p:extLst>
  </p:cSld>
  <p:clrMapOvr>
    <a:masterClrMapping/>
  </p:clrMapOvr>
  <p:transition spd="slow" advTm="14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Themes and Use Cases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SoliDAIR - GA n° 101120276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7" name="Grafik 6" descr="S:\300\360\G363\3 Oeffentliche Projekte\2023-EU_SoliDAIR\Veröffentlichungen\2024_ADRA-E\Figure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8" y="1909524"/>
            <a:ext cx="11700097" cy="45220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9222728" y="2091926"/>
            <a:ext cx="260483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Industry Use Cases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42835" y="2091926"/>
            <a:ext cx="250928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Functional Themes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7788" y="6899275"/>
            <a:ext cx="509587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00310"/>
      </p:ext>
    </p:extLst>
  </p:cSld>
  <p:clrMapOvr>
    <a:masterClrMapping/>
  </p:clrMapOvr>
  <p:transition spd="slow" advTm="141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SoliDAIR - GA n° 101120276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6</a:t>
            </a:fld>
            <a:endParaRPr lang="de-AT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85250" y="2335076"/>
          <a:ext cx="12469273" cy="34574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8380">
                  <a:extLst>
                    <a:ext uri="{9D8B030D-6E8A-4147-A177-3AD203B41FA5}">
                      <a16:colId xmlns:a16="http://schemas.microsoft.com/office/drawing/2014/main" val="1864107412"/>
                    </a:ext>
                  </a:extLst>
                </a:gridCol>
                <a:gridCol w="11460893">
                  <a:extLst>
                    <a:ext uri="{9D8B030D-6E8A-4147-A177-3AD203B41FA5}">
                      <a16:colId xmlns:a16="http://schemas.microsoft.com/office/drawing/2014/main" val="2924526051"/>
                    </a:ext>
                  </a:extLst>
                </a:gridCol>
              </a:tblGrid>
              <a:tr h="662572">
                <a:tc>
                  <a:txBody>
                    <a:bodyPr/>
                    <a:lstStyle/>
                    <a:p>
                      <a:r>
                        <a:rPr lang="en-US" sz="1600" b="1" dirty="0"/>
                        <a:t>Impact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AI, data and robotics, and automation will be advanced for the </a:t>
                      </a:r>
                      <a:r>
                        <a:rPr lang="en-US" sz="1600" b="1" dirty="0" err="1"/>
                        <a:t>optimisation</a:t>
                      </a:r>
                      <a:r>
                        <a:rPr lang="en-US" sz="1600" b="1" dirty="0"/>
                        <a:t> of production processes</a:t>
                      </a:r>
                      <a:r>
                        <a:rPr lang="en-US" sz="1600" b="0" dirty="0"/>
                        <a:t>, to </a:t>
                      </a:r>
                      <a:r>
                        <a:rPr lang="en-US" sz="1600" b="1" dirty="0"/>
                        <a:t>increase competitiveness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dirty="0"/>
                        <a:t>improve working conditions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dirty="0"/>
                        <a:t>environmental sustainability</a:t>
                      </a:r>
                      <a:r>
                        <a:rPr lang="en-US" sz="1600" b="0" dirty="0"/>
                        <a:t>, and supporting the European Economy using AI, data and robotics technologies.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10255"/>
                  </a:ext>
                </a:extLst>
              </a:tr>
              <a:tr h="469747">
                <a:tc>
                  <a:txBody>
                    <a:bodyPr/>
                    <a:lstStyle/>
                    <a:p>
                      <a:r>
                        <a:rPr lang="en-US" sz="1600" b="1" dirty="0"/>
                        <a:t>Impact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00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Processes to increase competitiveness and </a:t>
                      </a:r>
                      <a:r>
                        <a:rPr lang="en-US" sz="1600" b="1" dirty="0"/>
                        <a:t>supporting the European Economy </a:t>
                      </a:r>
                      <a:r>
                        <a:rPr lang="en-US" sz="1600" b="0" dirty="0"/>
                        <a:t>will be optimized.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14504"/>
                  </a:ext>
                </a:extLst>
              </a:tr>
              <a:tr h="424283">
                <a:tc>
                  <a:txBody>
                    <a:bodyPr/>
                    <a:lstStyle/>
                    <a:p>
                      <a:r>
                        <a:rPr lang="en-US" sz="1600" b="1" dirty="0"/>
                        <a:t>Impact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Processes to improve environmental sustainability will be optimized. Improvement of environmental sustainability in production are achieved by </a:t>
                      </a:r>
                      <a:r>
                        <a:rPr lang="en-US" sz="1600" b="1" dirty="0"/>
                        <a:t>reducing the reject rate</a:t>
                      </a:r>
                      <a:r>
                        <a:rPr lang="en-US" sz="1600" b="0" dirty="0"/>
                        <a:t> of the process and the overall OEE, which </a:t>
                      </a:r>
                      <a:r>
                        <a:rPr lang="en-US" sz="1600" b="1" dirty="0"/>
                        <a:t>saves</a:t>
                      </a:r>
                      <a:r>
                        <a:rPr lang="en-US" sz="1600" b="0" dirty="0"/>
                        <a:t> wasted </a:t>
                      </a:r>
                      <a:r>
                        <a:rPr lang="en-US" sz="1600" b="1" dirty="0"/>
                        <a:t>material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dirty="0"/>
                        <a:t>energy</a:t>
                      </a:r>
                      <a:r>
                        <a:rPr lang="en-US" sz="1600" b="0" dirty="0"/>
                        <a:t> and </a:t>
                      </a: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EC Square Sans Pro"/>
                          <a:ea typeface="EC Square Sans Pro"/>
                          <a:cs typeface="EC Square Sans Pro"/>
                        </a:rPr>
                        <a:t>CO</a:t>
                      </a:r>
                      <a:r>
                        <a:rPr lang="en-US" sz="1600" b="1" baseline="-25000" dirty="0">
                          <a:solidFill>
                            <a:srgbClr val="231F20"/>
                          </a:solidFill>
                          <a:effectLst/>
                          <a:latin typeface="EC Square Sans Pro"/>
                          <a:ea typeface="EC Square Sans Pro"/>
                          <a:cs typeface="EC Square Sans Pro"/>
                        </a:rPr>
                        <a:t>2</a:t>
                      </a:r>
                      <a:r>
                        <a:rPr lang="en-US" sz="1600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45044"/>
                  </a:ext>
                </a:extLst>
              </a:tr>
              <a:tr h="518822">
                <a:tc>
                  <a:txBody>
                    <a:bodyPr/>
                    <a:lstStyle/>
                    <a:p>
                      <a:r>
                        <a:rPr lang="en-US" sz="1600" b="1" dirty="0"/>
                        <a:t>Impact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Working conditions will by improved. Tedious jobs are substituted by more pleasant and </a:t>
                      </a:r>
                      <a:r>
                        <a:rPr lang="en-US" sz="1600" b="1" dirty="0"/>
                        <a:t>knowledge-based tasks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84914"/>
                  </a:ext>
                </a:extLst>
              </a:tr>
              <a:tr h="662572">
                <a:tc>
                  <a:txBody>
                    <a:bodyPr/>
                    <a:lstStyle/>
                    <a:p>
                      <a:r>
                        <a:rPr lang="en-US" sz="1600" b="1" dirty="0"/>
                        <a:t>Impact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Europe’s open </a:t>
                      </a:r>
                      <a:r>
                        <a:rPr lang="en-US" sz="1600" b="1" dirty="0"/>
                        <a:t>strategic autonomy</a:t>
                      </a:r>
                      <a:r>
                        <a:rPr lang="en-US" sz="1600" dirty="0"/>
                        <a:t> by sustaining first-mover advantages in strategic areas </a:t>
                      </a:r>
                      <a:r>
                        <a:rPr lang="en-US" sz="1600" b="1" dirty="0"/>
                        <a:t>will be strengthen</a:t>
                      </a:r>
                      <a:r>
                        <a:rPr lang="en-US" sz="1600" dirty="0"/>
                        <a:t>, by the project </a:t>
                      </a:r>
                      <a:r>
                        <a:rPr lang="en-US" sz="1600" b="1" dirty="0"/>
                        <a:t>focus on  automation in the manufacturing sector</a:t>
                      </a:r>
                      <a:r>
                        <a:rPr lang="en-US" sz="1600" dirty="0"/>
                        <a:t>, which is one of the major competitive advantages for Europe today and in the future.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158353"/>
                  </a:ext>
                </a:extLst>
              </a:tr>
            </a:tbl>
          </a:graphicData>
        </a:graphic>
      </p:graphicFrame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7788" y="6899275"/>
            <a:ext cx="509587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27807"/>
      </p:ext>
    </p:extLst>
  </p:cSld>
  <p:clrMapOvr>
    <a:masterClrMapping/>
  </p:clrMapOvr>
  <p:transition spd="slow" advTm="422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SoliDAIR - GA n° 101120276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99207" y="1838739"/>
            <a:ext cx="12619616" cy="5182252"/>
          </a:xfrm>
        </p:spPr>
        <p:txBody>
          <a:bodyPr/>
          <a:lstStyle/>
          <a:p>
            <a:pPr marL="6223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Dr.-Ing. Andreas Frommknecht</a:t>
            </a:r>
          </a:p>
          <a:p>
            <a:pPr lvl="2"/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  <a:p>
            <a:pPr marL="6223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Group Manager Optical Test &amp; Measurement Systems</a:t>
            </a:r>
          </a:p>
          <a:p>
            <a:pPr marL="6223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Department Machine Vision and Signal Processing</a:t>
            </a:r>
          </a:p>
          <a:p>
            <a:pPr lvl="2"/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  <a:p>
            <a:pPr marL="6223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Phone +49 711 970-1818</a:t>
            </a:r>
          </a:p>
          <a:p>
            <a:pPr marL="6223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andreas.frommknecht@ipa.fraunhofer.de</a:t>
            </a:r>
          </a:p>
          <a:p>
            <a:pPr marL="901700" lvl="3" indent="0">
              <a:buNone/>
            </a:pP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  <a:p>
            <a:pPr marL="6350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Fraunhofer IPA</a:t>
            </a:r>
          </a:p>
          <a:p>
            <a:pPr marL="635000" lvl="2" indent="0">
              <a:buNone/>
            </a:pPr>
            <a:r>
              <a:rPr lang="en-GB" sz="1800" dirty="0" err="1">
                <a:solidFill>
                  <a:schemeClr val="bg2">
                    <a:lumMod val="25000"/>
                  </a:schemeClr>
                </a:solidFill>
              </a:rPr>
              <a:t>Nobelstraße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 12</a:t>
            </a:r>
          </a:p>
          <a:p>
            <a:pPr marL="6350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70569 Stuttgart</a:t>
            </a:r>
          </a:p>
          <a:p>
            <a:pPr marL="6350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Germany</a:t>
            </a:r>
          </a:p>
          <a:p>
            <a:pPr marL="635000" lvl="2" indent="0">
              <a:buNone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www.ipa.fraunhofer.de</a:t>
            </a: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7788" y="6899275"/>
            <a:ext cx="509587" cy="5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3036"/>
      </p:ext>
    </p:extLst>
  </p:cSld>
  <p:clrMapOvr>
    <a:masterClrMapping/>
  </p:clrMapOvr>
  <p:transition spd="slow" advTm="70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697C00-E5C9-9880-DF29-DF62BF98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Date / Name</a:t>
            </a:r>
            <a:endParaRPr lang="de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0ADB2-43D5-E561-A52A-34DC7EF5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err="1"/>
              <a:t>SoliDAIR</a:t>
            </a:r>
            <a:r>
              <a:rPr lang="de-AT" dirty="0"/>
              <a:t> - GA n° 101120276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B2AAA-5E31-655F-CE8E-9220A2A8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B28C97-9AB4-3709-EB96-BAF90529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Thank you for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720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plate_Masterfolien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1_20070810_vif-Standardpraesentation_v7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20070810_vif-Standardpraesentation_v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Masterfolien_16-9_v04.pptx" id="{7886F219-3CA2-4DD9-9D16-71EC4EA690D1}" vid="{0BFEF4BC-62F7-41D6-841A-09598E25C3A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73377D256EF4D8FE0B6607ACF65DA" ma:contentTypeVersion="4" ma:contentTypeDescription="Een nieuw document maken." ma:contentTypeScope="" ma:versionID="2d5959c003428882fbcf1cf387c5f18b">
  <xsd:schema xmlns:xsd="http://www.w3.org/2001/XMLSchema" xmlns:xs="http://www.w3.org/2001/XMLSchema" xmlns:p="http://schemas.microsoft.com/office/2006/metadata/properties" xmlns:ns2="1005258b-3edf-4b76-ac5a-95db54686fcc" targetNamespace="http://schemas.microsoft.com/office/2006/metadata/properties" ma:root="true" ma:fieldsID="c1620cc62cc51efa2c7225fd804afd29" ns2:_="">
    <xsd:import namespace="1005258b-3edf-4b76-ac5a-95db54686f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5258b-3edf-4b76-ac5a-95db54686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B0FC76-49A1-4B9F-B7DB-03798CCC4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2EA33-2569-4BFF-A4F8-BFA0F1C16C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5258b-3edf-4b76-ac5a-95db54686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266ECC-F69A-494C-9977-69825A18294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1005258b-3edf-4b76-ac5a-95db54686f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Benutzerdefiniert</PresentationFormat>
  <Paragraphs>79</Paragraphs>
  <Slides>8</Slides>
  <Notes>1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EC Square Sans Pro</vt:lpstr>
      <vt:lpstr>Symbol</vt:lpstr>
      <vt:lpstr>Trebuchet MS</vt:lpstr>
      <vt:lpstr>Wingdings</vt:lpstr>
      <vt:lpstr>Template_Masterfolien</vt:lpstr>
      <vt:lpstr>PowerPoint-Präsentation</vt:lpstr>
      <vt:lpstr>General call information</vt:lpstr>
      <vt:lpstr>Ambition and Objectives</vt:lpstr>
      <vt:lpstr>Consortium</vt:lpstr>
      <vt:lpstr>Functional Themes and Use Cases</vt:lpstr>
      <vt:lpstr>Impact</vt:lpstr>
      <vt:lpstr>Contact Information</vt:lpstr>
      <vt:lpstr>Thank you for your attention!</vt:lpstr>
    </vt:vector>
  </TitlesOfParts>
  <Company>Virtual Vehicle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Ilaria T</dc:creator>
  <cp:lastModifiedBy>Anesa Begovic i2m</cp:lastModifiedBy>
  <cp:revision>106</cp:revision>
  <dcterms:created xsi:type="dcterms:W3CDTF">2017-02-22T08:13:28Z</dcterms:created>
  <dcterms:modified xsi:type="dcterms:W3CDTF">2024-05-07T12:27:07Z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0x010100AF273377D256EF4D8FE0B6607ACF65DA</vt:lpwstr>
  </property>
</Properties>
</file>